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</p:sldMasterIdLst>
  <p:sldIdLst>
    <p:sldId id="256" r:id="rId5"/>
    <p:sldId id="258" r:id="rId6"/>
    <p:sldId id="268" r:id="rId7"/>
    <p:sldId id="273" r:id="rId8"/>
    <p:sldId id="274" r:id="rId9"/>
    <p:sldId id="275" r:id="rId10"/>
    <p:sldId id="260" r:id="rId11"/>
    <p:sldId id="261" r:id="rId12"/>
    <p:sldId id="264" r:id="rId13"/>
    <p:sldId id="265" r:id="rId14"/>
    <p:sldId id="269" r:id="rId15"/>
    <p:sldId id="263" r:id="rId16"/>
    <p:sldId id="276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4DD50B-C43A-4E6A-85FE-66ADB3BF55FD}" v="7" dt="2023-06-14T18:30:53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2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3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tint val="54000"/>
                      <a:lumMod val="60000"/>
                      <a:lumOff val="40000"/>
                    </a:schemeClr>
                  </a:gs>
                  <a:gs pos="0">
                    <a:schemeClr val="accent2">
                      <a:tint val="54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BE-487D-BF7E-6AFE940C845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tint val="77000"/>
                      <a:lumMod val="60000"/>
                      <a:lumOff val="40000"/>
                    </a:schemeClr>
                  </a:gs>
                  <a:gs pos="0">
                    <a:schemeClr val="accent2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BE-487D-BF7E-6AFE940C845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BE-487D-BF7E-6AFE940C845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shade val="76000"/>
                      <a:lumMod val="60000"/>
                      <a:lumOff val="40000"/>
                    </a:schemeClr>
                  </a:gs>
                  <a:gs pos="0">
                    <a:schemeClr val="accent2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BE-487D-BF7E-6AFE940C8458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2">
                      <a:shade val="53000"/>
                      <a:lumMod val="60000"/>
                      <a:lumOff val="40000"/>
                    </a:schemeClr>
                  </a:gs>
                  <a:gs pos="0">
                    <a:schemeClr val="accent2">
                      <a:shade val="53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BE-487D-BF7E-6AFE940C84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Casino Earnings</c:v>
                </c:pt>
                <c:pt idx="1">
                  <c:v>Local Share</c:v>
                </c:pt>
                <c:pt idx="2">
                  <c:v>Eco Dev &amp; Tourism Fund</c:v>
                </c:pt>
                <c:pt idx="3">
                  <c:v>Horse Racing Ind</c:v>
                </c:pt>
                <c:pt idx="4">
                  <c:v>Property Tax Relief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0.04</c:v>
                </c:pt>
                <c:pt idx="2">
                  <c:v>0.05</c:v>
                </c:pt>
                <c:pt idx="3">
                  <c:v>0.11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5-4E7F-B096-6DDD25F4F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tint val="54000"/>
                      <a:lumMod val="60000"/>
                      <a:lumOff val="40000"/>
                    </a:schemeClr>
                  </a:gs>
                  <a:gs pos="0">
                    <a:schemeClr val="accent2">
                      <a:tint val="54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7-4455-8FFF-60206F0DA88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tint val="77000"/>
                      <a:lumMod val="60000"/>
                      <a:lumOff val="40000"/>
                    </a:schemeClr>
                  </a:gs>
                  <a:gs pos="0">
                    <a:schemeClr val="accent2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7-4455-8FFF-60206F0DA88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7-4455-8FFF-60206F0DA88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shade val="76000"/>
                      <a:lumMod val="60000"/>
                      <a:lumOff val="40000"/>
                    </a:schemeClr>
                  </a:gs>
                  <a:gs pos="0">
                    <a:schemeClr val="accent2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57-4455-8FFF-60206F0DA88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2">
                      <a:shade val="53000"/>
                      <a:lumMod val="60000"/>
                      <a:lumOff val="40000"/>
                    </a:schemeClr>
                  </a:gs>
                  <a:gs pos="0">
                    <a:schemeClr val="accent2">
                      <a:shade val="53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57-4455-8FFF-60206F0DA88D}"/>
              </c:ext>
            </c:extLst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Casino Earnings</c:v>
                </c:pt>
                <c:pt idx="1">
                  <c:v>Local Share</c:v>
                </c:pt>
                <c:pt idx="2">
                  <c:v>Eco Dev &amp; Tourism Fund</c:v>
                </c:pt>
                <c:pt idx="3">
                  <c:v>Horse Racing Ind</c:v>
                </c:pt>
                <c:pt idx="4">
                  <c:v>Property Tax Relief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</c:v>
                </c:pt>
                <c:pt idx="1">
                  <c:v>0.04</c:v>
                </c:pt>
                <c:pt idx="2">
                  <c:v>0.05</c:v>
                </c:pt>
                <c:pt idx="3">
                  <c:v>0.11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57-4455-8FFF-60206F0DA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77941739414957"/>
          <c:y val="0.37113170249055494"/>
          <c:w val="0.22055935273825938"/>
          <c:h val="0.2534312742973655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3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48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8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1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4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8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799CE8-F4CA-A84D-A24A-6AC71849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9190" y="-1042788"/>
            <a:ext cx="14508178" cy="11284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90335-6F44-2041-A91B-92D981C1C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35" y="1121664"/>
            <a:ext cx="7766936" cy="2147064"/>
          </a:xfrm>
        </p:spPr>
        <p:txBody>
          <a:bodyPr/>
          <a:lstStyle/>
          <a:p>
            <a:r>
              <a:rPr lang="en-US" sz="4800" dirty="0"/>
              <a:t>Where does gaming money flow and why?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4C36A-742F-A146-843A-778ED396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435" y="3709086"/>
            <a:ext cx="7766936" cy="1096899"/>
          </a:xfrm>
        </p:spPr>
        <p:txBody>
          <a:bodyPr/>
          <a:lstStyle/>
          <a:p>
            <a:r>
              <a:rPr lang="en-US" dirty="0"/>
              <a:t>Dr. Perry Wood, Executive Director</a:t>
            </a:r>
          </a:p>
          <a:p>
            <a:r>
              <a:rPr lang="en-US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69607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31BE-30EE-3141-8A77-3AF49A97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62" y="607750"/>
            <a:ext cx="8742653" cy="1320800"/>
          </a:xfrm>
        </p:spPr>
        <p:txBody>
          <a:bodyPr>
            <a:normAutofit/>
          </a:bodyPr>
          <a:lstStyle/>
          <a:p>
            <a:r>
              <a:rPr lang="en-US" dirty="0"/>
              <a:t>PA Economic Development Financing Law</a:t>
            </a:r>
            <a:br>
              <a:rPr lang="en-US" dirty="0"/>
            </a:br>
            <a:r>
              <a:rPr lang="en-US" i="1" dirty="0"/>
              <a:t>Governs “restricted uncommitted”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D093-BD62-A944-B389-03902D9E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remaining funds are spent on economic &amp; community development projects in the borders of Erie County.</a:t>
            </a:r>
          </a:p>
          <a:p>
            <a:r>
              <a:rPr lang="en-US" dirty="0"/>
              <a:t>Report of the Erie County Gaming Revenue Committee (circa 2005-2006)</a:t>
            </a:r>
          </a:p>
          <a:p>
            <a:r>
              <a:rPr lang="en-US" dirty="0"/>
              <a:t>ECGRA established a Framework for Distribution of these funds, aka a “strategic plan”.</a:t>
            </a:r>
          </a:p>
          <a:p>
            <a:pPr lvl="1"/>
            <a:r>
              <a:rPr lang="en-US" dirty="0"/>
              <a:t>This Framework was based on a report published by County Government, research done by the Council of Governments on the Allegheny Regional Asset District, and best practices in the grantmaking world</a:t>
            </a:r>
          </a:p>
          <a:p>
            <a:r>
              <a:rPr lang="en-US" dirty="0"/>
              <a:t>This law lays out the PA Legislature’s definition of economic development. Each time that ECGRA creates a funding program, it is based on language in this law.</a:t>
            </a:r>
          </a:p>
        </p:txBody>
      </p:sp>
    </p:spTree>
    <p:extLst>
      <p:ext uri="{BB962C8B-B14F-4D97-AF65-F5344CB8AC3E}">
        <p14:creationId xmlns:p14="http://schemas.microsoft.com/office/powerpoint/2010/main" val="375170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BFCF-A54E-C84D-869A-09A7794E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Reviews: Creating Grant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1FE7-9679-8F45-A74B-F0CE4331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5075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Findings &amp; Declaration of Policy</a:t>
            </a:r>
          </a:p>
          <a:p>
            <a:pPr lvl="1"/>
            <a:r>
              <a:rPr lang="en-US" sz="2000" dirty="0"/>
              <a:t>Did the Legislature find that this is an economic development problem?</a:t>
            </a:r>
          </a:p>
          <a:p>
            <a:r>
              <a:rPr lang="en-US" sz="2400" dirty="0"/>
              <a:t>Purpose of the Law</a:t>
            </a:r>
          </a:p>
          <a:p>
            <a:pPr lvl="1"/>
            <a:r>
              <a:rPr lang="en-US" sz="2000" dirty="0"/>
              <a:t>Did the Legislature give ECGRA the ability to address the problems they identified in the Findings?</a:t>
            </a:r>
          </a:p>
          <a:p>
            <a:r>
              <a:rPr lang="en-US" sz="2400" dirty="0"/>
              <a:t>Purposes &amp; Powers</a:t>
            </a:r>
          </a:p>
          <a:p>
            <a:pPr lvl="1"/>
            <a:r>
              <a:rPr lang="en-US" sz="2000" dirty="0"/>
              <a:t>Did the Legislature grant ECGRA the power to accomplish the purposes of the Law?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0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A7CCEB-16FF-8F0A-C484-86BD10C5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&amp; Clarification</a:t>
            </a:r>
          </a:p>
        </p:txBody>
      </p:sp>
    </p:spTree>
    <p:extLst>
      <p:ext uri="{BB962C8B-B14F-4D97-AF65-F5344CB8AC3E}">
        <p14:creationId xmlns:p14="http://schemas.microsoft.com/office/powerpoint/2010/main" val="156767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5D16BB38-EE1D-294F-BE86-E03F4BC34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291303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53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ABA59-8D88-AE42-BAE6-BC9C82F1D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8906220" y="1930400"/>
            <a:ext cx="13688532" cy="1565113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C86A98-AC1D-D249-B94B-33275419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015AEF-8D67-6C4F-80B8-C5F9231DC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7996" y="2160590"/>
            <a:ext cx="6356008" cy="2346756"/>
          </a:xfrm>
        </p:spPr>
        <p:txBody>
          <a:bodyPr/>
          <a:lstStyle/>
          <a:p>
            <a:r>
              <a:rPr lang="en-US" dirty="0"/>
              <a:t>Benefits for Pennsylvanians</a:t>
            </a:r>
          </a:p>
          <a:p>
            <a:r>
              <a:rPr lang="en-US" dirty="0"/>
              <a:t>The Concept of Local Share Gaming Revenue (LSG)</a:t>
            </a:r>
          </a:p>
          <a:p>
            <a:r>
              <a:rPr lang="en-US" dirty="0"/>
              <a:t>Legal Context for LSG</a:t>
            </a:r>
          </a:p>
          <a:p>
            <a:r>
              <a:rPr lang="en-US" dirty="0"/>
              <a:t>Legal Reviews: Creating Grant Programs</a:t>
            </a:r>
          </a:p>
        </p:txBody>
      </p:sp>
    </p:spTree>
    <p:extLst>
      <p:ext uri="{BB962C8B-B14F-4D97-AF65-F5344CB8AC3E}">
        <p14:creationId xmlns:p14="http://schemas.microsoft.com/office/powerpoint/2010/main" val="54313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BFCF-A54E-C84D-869A-09A7794E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for Pennsylvanians</a:t>
            </a:r>
            <a:br>
              <a:rPr lang="en-US" dirty="0"/>
            </a:br>
            <a:r>
              <a:rPr lang="en-US" i="1" dirty="0"/>
              <a:t>(statewide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1FE7-9679-8F45-A74B-F0CE43318C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Casino gaming revenue benefits fall into four categories:</a:t>
            </a:r>
          </a:p>
          <a:p>
            <a:r>
              <a:rPr lang="en-US" dirty="0"/>
              <a:t>34% Property Tax Relief </a:t>
            </a:r>
          </a:p>
          <a:p>
            <a:r>
              <a:rPr lang="en-US" dirty="0"/>
              <a:t>11% Horse Racing Industry Fund provides prizes/purses</a:t>
            </a:r>
          </a:p>
          <a:p>
            <a:r>
              <a:rPr lang="en-US" dirty="0"/>
              <a:t>5% Economic Development &amp; Tourism Fund supports competitive programs at the State</a:t>
            </a:r>
          </a:p>
          <a:p>
            <a:r>
              <a:rPr lang="en-US" dirty="0"/>
              <a:t>Local Share is the smallest at 4%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F1704-B115-E0D3-8E72-29538A3E2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Source: PA Gaming Control Board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37F978F-AC98-9559-C90C-83D6AEA10AE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8274431"/>
              </p:ext>
            </p:extLst>
          </p:nvPr>
        </p:nvGraphicFramePr>
        <p:xfrm>
          <a:off x="5087938" y="2736850"/>
          <a:ext cx="41862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93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FA1-2599-8A08-591A-23F2B055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Relief Explained (1)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C5AD1-F367-2A3F-D2A0-7F4A1859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69080"/>
            <a:ext cx="4185623" cy="576262"/>
          </a:xfrm>
        </p:spPr>
        <p:txBody>
          <a:bodyPr/>
          <a:lstStyle/>
          <a:p>
            <a:r>
              <a:rPr lang="en-US" dirty="0"/>
              <a:t>Homestead &amp; Farmstead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65D0B7-8CDF-C78B-2F37-1C6BE33D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948719"/>
            <a:ext cx="6630123" cy="1065069"/>
          </a:xfrm>
        </p:spPr>
        <p:txBody>
          <a:bodyPr/>
          <a:lstStyle/>
          <a:p>
            <a:r>
              <a:rPr lang="en-US" dirty="0"/>
              <a:t>34 cents on the dollar goes to relieving PA taxpayers in 2 ways:</a:t>
            </a:r>
          </a:p>
          <a:p>
            <a:pPr lvl="1"/>
            <a:r>
              <a:rPr lang="en-US" dirty="0"/>
              <a:t>General School Property Tax Reduction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F4BDA05-DD43-6541-76FF-88987BC6C6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46535" y="3032107"/>
            <a:ext cx="7642415" cy="35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FA1-2599-8A08-591A-23F2B055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Relief Explained (2)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C5AD1-F367-2A3F-D2A0-7F4A1859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369080"/>
            <a:ext cx="6078029" cy="576262"/>
          </a:xfrm>
        </p:spPr>
        <p:txBody>
          <a:bodyPr/>
          <a:lstStyle/>
          <a:p>
            <a:r>
              <a:rPr lang="en-US" dirty="0"/>
              <a:t>EMS and Volunteer Fire Departments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65D0B7-8CDF-C78B-2F37-1C6BE33D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3" y="1948719"/>
            <a:ext cx="10062201" cy="1065069"/>
          </a:xfrm>
        </p:spPr>
        <p:txBody>
          <a:bodyPr>
            <a:normAutofit/>
          </a:bodyPr>
          <a:lstStyle/>
          <a:p>
            <a:r>
              <a:rPr lang="en-US" dirty="0"/>
              <a:t>In the 22-23 FY, </a:t>
            </a:r>
            <a:r>
              <a:rPr lang="en-US" b="1" u="sng" dirty="0"/>
              <a:t>Erie County Fire &amp; EMS received $589,347</a:t>
            </a:r>
            <a:r>
              <a:rPr lang="en-US" dirty="0"/>
              <a:t>.</a:t>
            </a:r>
          </a:p>
          <a:p>
            <a:r>
              <a:rPr lang="en-US" dirty="0"/>
              <a:t>31 applicants received 49 grants. Many of them receiving 2 grants: 1 for EMS and 1 for Fire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E266CD-F50D-95E3-D487-9803B4E3D1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135787" y="2708836"/>
            <a:ext cx="8138215" cy="330955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A6B1A9-12DF-5DC8-7973-E040C00D4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86401"/>
              </p:ext>
            </p:extLst>
          </p:nvPr>
        </p:nvGraphicFramePr>
        <p:xfrm>
          <a:off x="1110344" y="6041362"/>
          <a:ext cx="5761511" cy="56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54874" imgH="716359" progId="Excel.Sheet.12">
                  <p:embed/>
                </p:oleObj>
              </mc:Choice>
              <mc:Fallback>
                <p:oleObj name="Worksheet" r:id="rId3" imgW="5554874" imgH="71635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AA6B1A9-12DF-5DC8-7973-E040C00D4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344" y="6041362"/>
                        <a:ext cx="5761511" cy="565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8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0FA1-2599-8A08-591A-23F2B055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12895" cy="1320800"/>
          </a:xfrm>
        </p:spPr>
        <p:txBody>
          <a:bodyPr/>
          <a:lstStyle/>
          <a:p>
            <a:r>
              <a:rPr lang="en-US" dirty="0"/>
              <a:t>The Concept of Local Share Gaming (LSG)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65D0B7-8CDF-C78B-2F37-1C6BE33D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948719"/>
            <a:ext cx="8928305" cy="4194629"/>
          </a:xfrm>
        </p:spPr>
        <p:txBody>
          <a:bodyPr>
            <a:normAutofit/>
          </a:bodyPr>
          <a:lstStyle/>
          <a:p>
            <a:r>
              <a:rPr lang="en-US" dirty="0"/>
              <a:t>Unique to PA law, the concept of local share is based on the idea that the gaming industry has a substantial impact on the municipalities and local economy that host them.</a:t>
            </a:r>
          </a:p>
          <a:p>
            <a:r>
              <a:rPr lang="en-US" dirty="0"/>
              <a:t>The piece of the legislation that governs Erie County calls for 1% of slot machine revenue to return to the community in the form of LSG.</a:t>
            </a:r>
          </a:p>
          <a:p>
            <a:r>
              <a:rPr lang="en-US" dirty="0"/>
              <a:t>The 1% is divided in half. Half to Erie County government, half to ECGRA.</a:t>
            </a:r>
          </a:p>
          <a:p>
            <a:r>
              <a:rPr lang="en-US" dirty="0"/>
              <a:t>The intent of LSG: alleviate the impact that hosting a casino has on local governments and the local economy.</a:t>
            </a:r>
          </a:p>
          <a:p>
            <a:r>
              <a:rPr lang="en-US" dirty="0"/>
              <a:t>It does this in 2 ways:</a:t>
            </a:r>
          </a:p>
          <a:p>
            <a:pPr lvl="1"/>
            <a:r>
              <a:rPr lang="en-US" dirty="0"/>
              <a:t>Through contiguous municipalities</a:t>
            </a:r>
          </a:p>
          <a:p>
            <a:pPr lvl="1"/>
            <a:r>
              <a:rPr lang="en-US" dirty="0"/>
              <a:t>Economic Development throughout the County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BFCF-A54E-C84D-869A-09A7794E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Context For Local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1FE7-9679-8F45-A74B-F0CE4331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72694" cy="3880773"/>
          </a:xfrm>
        </p:spPr>
        <p:txBody>
          <a:bodyPr>
            <a:normAutofit/>
          </a:bodyPr>
          <a:lstStyle/>
          <a:p>
            <a:r>
              <a:rPr lang="en-US" b="1" dirty="0"/>
              <a:t>PA Horse Race Development &amp; Gaming Act (Revised in 2016)</a:t>
            </a:r>
          </a:p>
          <a:p>
            <a:pPr lvl="1"/>
            <a:r>
              <a:rPr lang="en-US" dirty="0"/>
              <a:t>This law legalizes gaming in PA and creates the “local share” concept</a:t>
            </a:r>
          </a:p>
          <a:p>
            <a:pPr lvl="1"/>
            <a:r>
              <a:rPr lang="en-US" dirty="0"/>
              <a:t>In Erie County it flows first to Summit Township, then to Erie County &amp; ECGRA.</a:t>
            </a:r>
          </a:p>
          <a:p>
            <a:r>
              <a:rPr lang="en-US" b="1" dirty="0"/>
              <a:t>Settlement Agreement Between Contiguous Municipalities, Erie County, ECGRA</a:t>
            </a:r>
          </a:p>
          <a:p>
            <a:pPr lvl="1"/>
            <a:r>
              <a:rPr lang="en-US" dirty="0"/>
              <a:t>This structured, court ordered legal settlement enshrines the flow of dollars from ECGRA to 6 contiguous municipalities that host &amp; surround the casino</a:t>
            </a:r>
          </a:p>
          <a:p>
            <a:pPr lvl="1"/>
            <a:r>
              <a:rPr lang="en-US" dirty="0"/>
              <a:t>Greene Twp, McKean Twp, Millcreek Twp, Summit Twp, Waterford Twp, &amp; Erie County</a:t>
            </a:r>
          </a:p>
          <a:p>
            <a:r>
              <a:rPr lang="en-US" b="1" dirty="0"/>
              <a:t>Economic Development Financing Law of PA</a:t>
            </a:r>
          </a:p>
          <a:p>
            <a:pPr lvl="1"/>
            <a:r>
              <a:rPr lang="en-US" dirty="0"/>
              <a:t>This is the law that ECGRA was established under when County Council created the Authority.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5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EBBA-7A06-9F49-B762-324CCE76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15752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 Horse Race Development &amp; Gaming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D13B-03BA-78FF-41A5-D40F435D8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357" y="2160589"/>
            <a:ext cx="9948515" cy="4160312"/>
          </a:xfrm>
        </p:spPr>
        <p:txBody>
          <a:bodyPr/>
          <a:lstStyle/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10mm flows to Erie County for LSG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5mm is </a:t>
            </a:r>
            <a:r>
              <a:rPr lang="en-US" sz="2000" b="1" dirty="0"/>
              <a:t>“unrestricted</a:t>
            </a:r>
            <a:r>
              <a:rPr lang="en-US" sz="2000" dirty="0"/>
              <a:t>”. It flows to Erie County government. The county can spend it however they choose.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1mm is </a:t>
            </a:r>
            <a:r>
              <a:rPr lang="en-US" sz="2000" b="1" dirty="0"/>
              <a:t>“restricted”. </a:t>
            </a:r>
            <a:r>
              <a:rPr lang="en-US" sz="2000" dirty="0"/>
              <a:t>It flows to the Erie County Land Bank.</a:t>
            </a:r>
          </a:p>
          <a:p>
            <a:pPr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4mm is </a:t>
            </a:r>
            <a:r>
              <a:rPr lang="en-US" sz="2000" b="1" dirty="0"/>
              <a:t>“restricted”. </a:t>
            </a:r>
            <a:r>
              <a:rPr lang="en-US" sz="2000" dirty="0"/>
              <a:t>It flows to ECGRA. This bucket has 2 sub-buckets: “restricted committed” and “restricted uncommitted”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800" b="1" dirty="0"/>
              <a:t>Restricted committed </a:t>
            </a:r>
            <a:r>
              <a:rPr lang="en-US" sz="1800" dirty="0"/>
              <a:t>flows to the contiguous municipalities for public safety &amp; infrastructure</a:t>
            </a:r>
          </a:p>
          <a:p>
            <a:pPr lvl="1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800" b="1" dirty="0"/>
              <a:t>Restricted uncommitted </a:t>
            </a:r>
            <a:r>
              <a:rPr lang="en-US" sz="1800" dirty="0"/>
              <a:t>goes to economic and community development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FDCD5-3F00-4D97-65D8-2211FBC73F4B}"/>
              </a:ext>
            </a:extLst>
          </p:cNvPr>
          <p:cNvSpPr txBox="1"/>
          <p:nvPr/>
        </p:nvSpPr>
        <p:spPr>
          <a:xfrm>
            <a:off x="772357" y="1553592"/>
            <a:ext cx="906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Terminology in the Horse Race Gaming Legislation</a:t>
            </a:r>
          </a:p>
        </p:txBody>
      </p:sp>
    </p:spTree>
    <p:extLst>
      <p:ext uri="{BB962C8B-B14F-4D97-AF65-F5344CB8AC3E}">
        <p14:creationId xmlns:p14="http://schemas.microsoft.com/office/powerpoint/2010/main" val="48937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31BE-30EE-3141-8A77-3AF49A97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Settlement Agreement</a:t>
            </a:r>
            <a:br>
              <a:rPr lang="en-US" dirty="0"/>
            </a:br>
            <a:r>
              <a:rPr lang="en-US" i="1" dirty="0"/>
              <a:t>Governs “restricted committed”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D093-BD62-A944-B389-03902D9E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r>
              <a:rPr lang="en-US" dirty="0"/>
              <a:t>The settlement was entered into by all parties in December 2010.</a:t>
            </a:r>
          </a:p>
          <a:p>
            <a:r>
              <a:rPr lang="en-US" dirty="0"/>
              <a:t>Prior to the agreement, ECGRA was taking competitive grant applications from contiguous municipalities.</a:t>
            </a:r>
          </a:p>
          <a:p>
            <a:r>
              <a:rPr lang="en-US" dirty="0"/>
              <a:t>The settlement directed 25% of ECGRA’s revenue to the contiguous municipalities for the purpose of public safety &amp; infrastructure.</a:t>
            </a:r>
          </a:p>
          <a:p>
            <a:pPr lvl="1"/>
            <a:r>
              <a:rPr lang="en-US" dirty="0"/>
              <a:t>For example, Summit Township receives appx $500,000 annually. They grant those funds to Perry Highway Hose Company in order to provide EMS &amp; Fire service. Others expend these funds in similar ways.</a:t>
            </a:r>
          </a:p>
          <a:p>
            <a:r>
              <a:rPr lang="en-US" dirty="0"/>
              <a:t>After the Land Bank takes $1mm and the Settlement municipalities take appx $1mm, the ECGRA is left with appx $3mm for loans and grantmaking</a:t>
            </a:r>
          </a:p>
        </p:txBody>
      </p:sp>
    </p:spTree>
    <p:extLst>
      <p:ext uri="{BB962C8B-B14F-4D97-AF65-F5344CB8AC3E}">
        <p14:creationId xmlns:p14="http://schemas.microsoft.com/office/powerpoint/2010/main" val="1812013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BDA2CC9-CECA-834D-A636-6C1A981BE252}" vid="{1EE39E4F-43B1-0E4C-ADFD-E866E1A7D4D3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Facet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6313E33D5E24D84FBBF8EDED9B38E" ma:contentTypeVersion="14" ma:contentTypeDescription="Create a new document." ma:contentTypeScope="" ma:versionID="762d57dc358ab18dc15d4992bf8ea28e">
  <xsd:schema xmlns:xsd="http://www.w3.org/2001/XMLSchema" xmlns:xs="http://www.w3.org/2001/XMLSchema" xmlns:p="http://schemas.microsoft.com/office/2006/metadata/properties" xmlns:ns3="247bff5f-4669-422a-8513-9662dafcb849" xmlns:ns4="5af5ff05-4cfc-4b58-873e-cad1aa21caee" targetNamespace="http://schemas.microsoft.com/office/2006/metadata/properties" ma:root="true" ma:fieldsID="116f1283bccb9f9dcae2463655b2b9fe" ns3:_="" ns4:_="">
    <xsd:import namespace="247bff5f-4669-422a-8513-9662dafcb849"/>
    <xsd:import namespace="5af5ff05-4cfc-4b58-873e-cad1aa21ca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bff5f-4669-422a-8513-9662dafcb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5ff05-4cfc-4b58-873e-cad1aa21ca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7bff5f-4669-422a-8513-9662dafcb849" xsi:nil="true"/>
  </documentManagement>
</p:properties>
</file>

<file path=customXml/itemProps1.xml><?xml version="1.0" encoding="utf-8"?>
<ds:datastoreItem xmlns:ds="http://schemas.openxmlformats.org/officeDocument/2006/customXml" ds:itemID="{8157956D-BD58-423A-B1F9-3ABF4ED57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bff5f-4669-422a-8513-9662dafcb849"/>
    <ds:schemaRef ds:uri="5af5ff05-4cfc-4b58-873e-cad1aa21c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BDACF-E96B-4659-B9E9-5287B196FC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49EEE-0AF6-4100-9AC3-14901DFD005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5af5ff05-4cfc-4b58-873e-cad1aa21caee"/>
    <ds:schemaRef ds:uri="http://schemas.openxmlformats.org/package/2006/metadata/core-properties"/>
    <ds:schemaRef ds:uri="247bff5f-4669-422a-8513-9662dafcb84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ECGRA PP template</Template>
  <TotalTime>3110</TotalTime>
  <Words>832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Trebuchet MS</vt:lpstr>
      <vt:lpstr>Wingdings 3</vt:lpstr>
      <vt:lpstr>Facet</vt:lpstr>
      <vt:lpstr>Worksheet</vt:lpstr>
      <vt:lpstr>Where does gaming money flow and why?</vt:lpstr>
      <vt:lpstr>Outline</vt:lpstr>
      <vt:lpstr>Benefits for Pennsylvanians (statewide data)</vt:lpstr>
      <vt:lpstr>Property Tax Relief Explained (1)</vt:lpstr>
      <vt:lpstr>Property Tax Relief Explained (2)</vt:lpstr>
      <vt:lpstr>The Concept of Local Share Gaming (LSG)</vt:lpstr>
      <vt:lpstr>Legal Context For Local Share</vt:lpstr>
      <vt:lpstr>PA Horse Race Development &amp; Gaming Act</vt:lpstr>
      <vt:lpstr>Settlement Agreement Governs “restricted committed” </vt:lpstr>
      <vt:lpstr>PA Economic Development Financing Law Governs “restricted uncommitted”</vt:lpstr>
      <vt:lpstr>Legal Reviews: Creating Grant Programs</vt:lpstr>
      <vt:lpstr>Discussion &amp; Clarification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 Wood</dc:creator>
  <cp:lastModifiedBy>Tammi Michali</cp:lastModifiedBy>
  <cp:revision>3</cp:revision>
  <cp:lastPrinted>2023-06-08T20:52:00Z</cp:lastPrinted>
  <dcterms:created xsi:type="dcterms:W3CDTF">2019-03-22T15:00:09Z</dcterms:created>
  <dcterms:modified xsi:type="dcterms:W3CDTF">2023-06-14T22:12:00Z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0x0101001FC6313E33D5E24D84FBBF8EDED9B38E</vt:lpwstr>
  </property>
</Properties>
</file>